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3" r:id="rId6"/>
    <p:sldId id="281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80" r:id="rId16"/>
    <p:sldId id="275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25" autoAdjust="0"/>
  </p:normalViewPr>
  <p:slideViewPr>
    <p:cSldViewPr>
      <p:cViewPr varScale="1">
        <p:scale>
          <a:sx n="93" d="100"/>
          <a:sy n="93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710D-C43F-46E0-A291-E855C0D4381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0691-DA10-446E-9C11-B12CDA64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79559BF-2296-43C8-B810-7B5740A38748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01DDBDE-C3BD-4616-A926-1363EC3E74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0" dirty="0" smtClean="0"/>
              <a:t>Implementation and its Correspondence</a:t>
            </a:r>
            <a:br>
              <a:rPr lang="en-US" baseline="0" dirty="0" smtClean="0"/>
            </a:br>
            <a:r>
              <a:rPr lang="en-US" baseline="0" dirty="0" smtClean="0"/>
              <a:t>to the Strategic Map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Portfolios and </a:t>
            </a:r>
            <a:br>
              <a:rPr lang="en-US" dirty="0" smtClean="0"/>
            </a:br>
            <a:r>
              <a:rPr lang="en-US" dirty="0" smtClean="0"/>
              <a:t>Stetson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Faculty Development (C-4)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“Support faculty</a:t>
            </a:r>
            <a:r>
              <a:rPr lang="en-US" baseline="0" dirty="0" smtClean="0"/>
              <a:t> to be the best they can be, to continue to develop during their time with us.”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baseline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4800600" cy="2349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48200" y="3613015"/>
            <a:ext cx="4267200" cy="30163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i="1" dirty="0"/>
              <a:t>Portfolios provide a vehicle for showcasing faculty scholarship and accomplishments, encouraging dialog and </a:t>
            </a:r>
            <a:r>
              <a:rPr lang="en-US" i="1" dirty="0" smtClean="0"/>
              <a:t>conversation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Portfolios provide evidence of excellence in individuals, programs, and the entire university, and support marketing efforts</a:t>
            </a:r>
          </a:p>
        </p:txBody>
      </p:sp>
    </p:spTree>
    <p:extLst>
      <p:ext uri="{BB962C8B-B14F-4D97-AF65-F5344CB8AC3E}">
        <p14:creationId xmlns:p14="http://schemas.microsoft.com/office/powerpoint/2010/main" val="25991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 Interdisciplinary Opportunities (C-5)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</a:t>
            </a:r>
            <a:r>
              <a:rPr lang="en-US" baseline="0" dirty="0" smtClean="0"/>
              <a:t> must provide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Learners with  educators who foster thinking and working across areas of expertise, so they have a border-crossing experience and mentality going forward”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372100" cy="2495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24200" y="5029200"/>
            <a:ext cx="480060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000" i="1" dirty="0">
                <a:solidFill>
                  <a:schemeClr val="bg1"/>
                </a:solidFill>
                <a:cs typeface="Tahoma" pitchFamily="34" charset="0"/>
              </a:rPr>
              <a:t>Portfolios provide a vehicle for encouraging dialog and conversation between disciplines, both at the faculty and student levels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Culture of Lifelong Relationships (D-1)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“How can we solidify the students’ lifelong relationships with Stetson, and use this relationship to amplify the significance in Stetson’s role in student accomplishments, and </a:t>
            </a:r>
            <a:r>
              <a:rPr lang="en-US" dirty="0"/>
              <a:t>vice-versa.”</a:t>
            </a:r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819400"/>
            <a:ext cx="5019675" cy="2238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3944807"/>
            <a:ext cx="4343400" cy="2362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Portfolios by definition are lifelong, showcase academic and professional </a:t>
            </a:r>
            <a:r>
              <a:rPr lang="en-US" i="1" dirty="0" smtClean="0"/>
              <a:t>accomplishments</a:t>
            </a:r>
          </a:p>
          <a:p>
            <a:pPr marL="170752" lvl="1" indent="0">
              <a:buNone/>
            </a:pPr>
            <a:endParaRPr lang="en-US" i="1" dirty="0"/>
          </a:p>
          <a:p>
            <a:pPr marL="170752" lvl="1" indent="0">
              <a:buNone/>
            </a:pPr>
            <a:r>
              <a:rPr lang="en-US" i="1" dirty="0"/>
              <a:t>These relationships can be used by HART volunteers and the Alumni Association to strengthen the bonds between alumni and Stetson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Student Success Program (D-3)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“Lots of energy in improving,</a:t>
            </a:r>
            <a:r>
              <a:rPr lang="en-US" baseline="0" dirty="0" smtClean="0"/>
              <a:t> expanding, interconnecting efforts to support the success and significance of our students”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</a:t>
            </a:r>
            <a:r>
              <a:rPr lang="en-US" i="1" dirty="0" smtClean="0"/>
              <a:t>Paul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4191000"/>
            <a:ext cx="5019675" cy="2533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52800" y="2209800"/>
            <a:ext cx="54102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Co-curricular learning’s impact is traditionally difficult to assess; a great strength of portfolios come from the ability to directly reflect upon participation in co-curricular activities; these reflections could be used to assess the impact of such learning, a more accurate measure of significant impact</a:t>
            </a:r>
          </a:p>
        </p:txBody>
      </p:sp>
    </p:spTree>
    <p:extLst>
      <p:ext uri="{BB962C8B-B14F-4D97-AF65-F5344CB8AC3E}">
        <p14:creationId xmlns:p14="http://schemas.microsoft.com/office/powerpoint/2010/main" val="775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1148"/>
            <a:ext cx="6389766" cy="1767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Database of Student</a:t>
            </a:r>
            <a:r>
              <a:rPr lang="en-US" baseline="0" dirty="0" smtClean="0"/>
              <a:t> Experiences (DE-4)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 need to get</a:t>
            </a:r>
            <a:r>
              <a:rPr lang="en-US" baseline="0" dirty="0" smtClean="0"/>
              <a:t> the different data related, to help students to recognize and track their academic and professional progression from pre-admission achievement, to student accomplishments, to post-graduate </a:t>
            </a:r>
            <a:r>
              <a:rPr lang="en-US" dirty="0"/>
              <a:t>success”</a:t>
            </a:r>
          </a:p>
          <a:p>
            <a:pPr marL="0" indent="0">
              <a:buNone/>
            </a:pPr>
            <a:r>
              <a:rPr lang="en-US" i="1" dirty="0"/>
              <a:t>- Dr. Beth </a:t>
            </a:r>
            <a:r>
              <a:rPr lang="en-US" i="1" dirty="0" smtClean="0"/>
              <a:t>Paul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3200400" y="2667000"/>
            <a:ext cx="52578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Integration of a portfolio system with Banner is possible, to add to Banner, or to mine data from Banner to populate the portfolio system, including fostering legacy alumni involvement</a:t>
            </a:r>
          </a:p>
        </p:txBody>
      </p:sp>
    </p:spTree>
    <p:extLst>
      <p:ext uri="{BB962C8B-B14F-4D97-AF65-F5344CB8AC3E}">
        <p14:creationId xmlns:p14="http://schemas.microsoft.com/office/powerpoint/2010/main" val="25426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Database of Student</a:t>
            </a:r>
            <a:r>
              <a:rPr lang="en-US" baseline="0" dirty="0" smtClean="0"/>
              <a:t> Experiences (DE-4)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“Stetson can use this data to make choices on how to move</a:t>
            </a:r>
            <a:r>
              <a:rPr lang="en-US" baseline="0" dirty="0" smtClean="0"/>
              <a:t> Stetson forward.”</a:t>
            </a:r>
          </a:p>
          <a:p>
            <a:pPr marL="0" indent="0">
              <a:buNone/>
            </a:pPr>
            <a:r>
              <a:rPr lang="en-US" i="1" dirty="0"/>
              <a:t>- Dr. Beth </a:t>
            </a:r>
            <a:r>
              <a:rPr lang="en-US" i="1" dirty="0" smtClean="0"/>
              <a:t>Paul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3124200" y="2074506"/>
            <a:ext cx="5715000" cy="121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Portfolios provide data to help design policies, in conjunction with the IRO and university governing bodies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9766" cy="1767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Foster Civic and Community Engagement (D-5)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 have a great tradition of making a difference, we</a:t>
            </a:r>
            <a:r>
              <a:rPr lang="en-US" baseline="0" dirty="0" smtClean="0"/>
              <a:t> must celebrate and promote our great tradition of community engagement and engaged learning.”</a:t>
            </a:r>
          </a:p>
          <a:p>
            <a:pPr marL="0" indent="0">
              <a:buNone/>
            </a:pPr>
            <a:r>
              <a:rPr lang="en-US" i="1" dirty="0" smtClean="0"/>
              <a:t>- Dr. Beth Paul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74717"/>
            <a:ext cx="4419600" cy="2011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2895600"/>
            <a:ext cx="4419600" cy="1676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i="1" dirty="0"/>
              <a:t>Portfolios provide evidence of these efforts, and showcase community engagement from the individual student’s perspective, reinforcing the motivation to continue these efforts</a:t>
            </a:r>
          </a:p>
        </p:txBody>
      </p:sp>
    </p:spTree>
    <p:extLst>
      <p:ext uri="{BB962C8B-B14F-4D97-AF65-F5344CB8AC3E}">
        <p14:creationId xmlns:p14="http://schemas.microsoft.com/office/powerpoint/2010/main" val="36412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Leverage Technology – Enhanced Learning (E-5)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learner’s technology is evolving fast, we have different tools and technology to learn from;</a:t>
            </a:r>
            <a:r>
              <a:rPr lang="en-US" baseline="0" dirty="0" smtClean="0"/>
              <a:t> we need to stay on the cutting edge, to make sure we use these tools in the best way to advance our mission”</a:t>
            </a:r>
          </a:p>
          <a:p>
            <a:pPr marL="0" indent="0">
              <a:buNone/>
            </a:pPr>
            <a:r>
              <a:rPr lang="en-US" i="1" dirty="0"/>
              <a:t>- Dr. Beth </a:t>
            </a:r>
            <a:r>
              <a:rPr lang="en-US" i="1" dirty="0" smtClean="0"/>
              <a:t>Paul</a:t>
            </a:r>
            <a:endParaRPr lang="en-US" baseline="0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38675"/>
            <a:ext cx="4962525" cy="2219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0400" y="2362200"/>
            <a:ext cx="5562600" cy="22002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i="1" dirty="0"/>
              <a:t>Portfolios facilitate 21st century learners’ predilection toward technology and </a:t>
            </a:r>
            <a:r>
              <a:rPr lang="en-US" i="1" dirty="0" smtClean="0"/>
              <a:t>communications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The establishment and maintenance of a professional portfolio will help prepare students for a life beyond Stetson, in further academic careers or professional careers</a:t>
            </a:r>
          </a:p>
        </p:txBody>
      </p:sp>
    </p:spTree>
    <p:extLst>
      <p:ext uri="{BB962C8B-B14F-4D97-AF65-F5344CB8AC3E}">
        <p14:creationId xmlns:p14="http://schemas.microsoft.com/office/powerpoint/2010/main" val="36683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2151"/>
            <a:ext cx="7616012" cy="5635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Stetson Strategic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Focus Our Innovation (title)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“Have our mission drive our choice of innovation…</a:t>
            </a:r>
          </a:p>
          <a:p>
            <a:pPr marL="0" indent="0">
              <a:buNone/>
            </a:pPr>
            <a:r>
              <a:rPr lang="en-US" dirty="0" smtClean="0"/>
              <a:t>…Identify direction for action, take initial steps, be </a:t>
            </a:r>
            <a:r>
              <a:rPr lang="en-US" dirty="0"/>
              <a:t>nimble.”</a:t>
            </a:r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657665"/>
            <a:ext cx="5286375" cy="2219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4648200"/>
            <a:ext cx="4395787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Small portfolio implementations can be quickly implemented by early adopters</a:t>
            </a:r>
          </a:p>
          <a:p>
            <a:pPr marL="170752" lvl="1" indent="0">
              <a:buNone/>
            </a:pPr>
            <a:r>
              <a:rPr lang="en-US" i="1" dirty="0"/>
              <a:t>Must be approved by faculty and senior administration to confirm direction</a:t>
            </a:r>
          </a:p>
        </p:txBody>
      </p:sp>
    </p:spTree>
    <p:extLst>
      <p:ext uri="{BB962C8B-B14F-4D97-AF65-F5344CB8AC3E}">
        <p14:creationId xmlns:p14="http://schemas.microsoft.com/office/powerpoint/2010/main" val="15137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Cross-Cutting Strategic Priorities (H)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“Deepen the way we live our core </a:t>
            </a:r>
            <a:r>
              <a:rPr lang="en-US" dirty="0"/>
              <a:t>values”</a:t>
            </a:r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08874"/>
            <a:ext cx="5867400" cy="2274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3821437"/>
            <a:ext cx="6172200" cy="53340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4419600"/>
            <a:ext cx="4343400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Reflection is a powerful capability of portfolios, and can be focused on core values, and be evidence thereof, especially in co-curricular activities </a:t>
            </a:r>
          </a:p>
        </p:txBody>
      </p:sp>
    </p:spTree>
    <p:extLst>
      <p:ext uri="{BB962C8B-B14F-4D97-AF65-F5344CB8AC3E}">
        <p14:creationId xmlns:p14="http://schemas.microsoft.com/office/powerpoint/2010/main" val="22915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Stetson (A-2)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98448"/>
            <a:ext cx="91440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“We should</a:t>
            </a:r>
            <a:r>
              <a:rPr lang="en-US" baseline="0" dirty="0" smtClean="0"/>
              <a:t> be consistent throughout the university with messaging.”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baseline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5372100" cy="303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38400" y="2133600"/>
            <a:ext cx="49530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Portfolio implementation </a:t>
            </a:r>
            <a:r>
              <a:rPr lang="en-US" i="1" dirty="0" smtClean="0"/>
              <a:t>can </a:t>
            </a:r>
            <a:r>
              <a:rPr lang="en-US" i="1" dirty="0"/>
              <a:t>account for all schools/colleges</a:t>
            </a:r>
            <a:r>
              <a:rPr lang="en-US" i="1" dirty="0" smtClean="0"/>
              <a:t>, achieve  </a:t>
            </a:r>
            <a:r>
              <a:rPr lang="en-US" i="1" dirty="0"/>
              <a:t>buy-in from Law, etc.</a:t>
            </a:r>
          </a:p>
        </p:txBody>
      </p:sp>
    </p:spTree>
    <p:extLst>
      <p:ext uri="{BB962C8B-B14F-4D97-AF65-F5344CB8AC3E}">
        <p14:creationId xmlns:p14="http://schemas.microsoft.com/office/powerpoint/2010/main" val="25028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 and Retain Students (B-2)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“Help prospective students understand the kind of institution we are and retain </a:t>
            </a:r>
            <a:r>
              <a:rPr lang="en-US" dirty="0"/>
              <a:t>them.”</a:t>
            </a:r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2449"/>
            <a:ext cx="4278086" cy="2007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6800" y="1828800"/>
            <a:ext cx="40386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Portfolios can be used to showcase what we do best</a:t>
            </a:r>
          </a:p>
        </p:txBody>
      </p:sp>
    </p:spTree>
    <p:extLst>
      <p:ext uri="{BB962C8B-B14F-4D97-AF65-F5344CB8AC3E}">
        <p14:creationId xmlns:p14="http://schemas.microsoft.com/office/powerpoint/2010/main" val="19429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 and Retain Students (B-2)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“Offer inside and outside the classroom </a:t>
            </a:r>
            <a:r>
              <a:rPr lang="en-US" dirty="0"/>
              <a:t>experiences.”</a:t>
            </a:r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51" y="1676400"/>
            <a:ext cx="4547935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" y="2438400"/>
            <a:ext cx="4648200" cy="3200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Keep students engaged, connected with each others re: specific area of </a:t>
            </a:r>
            <a:r>
              <a:rPr lang="en-US" i="1" dirty="0" smtClean="0"/>
              <a:t>learning</a:t>
            </a:r>
          </a:p>
          <a:p>
            <a:pPr marL="170752" lvl="1" indent="0">
              <a:buNone/>
            </a:pPr>
            <a:endParaRPr lang="en-US" i="1" dirty="0"/>
          </a:p>
          <a:p>
            <a:pPr marL="170752" lvl="1" indent="0">
              <a:buNone/>
            </a:pPr>
            <a:r>
              <a:rPr lang="en-US" i="1" dirty="0"/>
              <a:t>Promoting employment portfolio view is evidence of preparation for successful outcomes of a Stetson </a:t>
            </a:r>
            <a:r>
              <a:rPr lang="en-US" i="1" dirty="0" smtClean="0"/>
              <a:t>education</a:t>
            </a:r>
          </a:p>
          <a:p>
            <a:pPr marL="170752" lvl="1" indent="0">
              <a:buNone/>
            </a:pPr>
            <a:endParaRPr lang="en-US" i="1" dirty="0"/>
          </a:p>
          <a:p>
            <a:pPr marL="170752" lvl="1" indent="0">
              <a:buNone/>
            </a:pPr>
            <a:r>
              <a:rPr lang="en-US" i="1" dirty="0"/>
              <a:t>Portfolios provide evidence of progress to students, showing the evolution of their educations, supporting retention</a:t>
            </a:r>
          </a:p>
        </p:txBody>
      </p:sp>
    </p:spTree>
    <p:extLst>
      <p:ext uri="{BB962C8B-B14F-4D97-AF65-F5344CB8AC3E}">
        <p14:creationId xmlns:p14="http://schemas.microsoft.com/office/powerpoint/2010/main" val="10638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Excellence and Distinctiveness (C-1)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“We’ve been doing lots of excellent things for a long time, can we identify them? We need to be able to do this to tell our story, and direct our </a:t>
            </a:r>
            <a:r>
              <a:rPr lang="en-US" dirty="0"/>
              <a:t>choices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962400"/>
            <a:ext cx="5400675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43200" y="2362200"/>
            <a:ext cx="4876800" cy="144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Portfolios can be excellent indicators of academic </a:t>
            </a:r>
            <a:r>
              <a:rPr lang="en-US" i="1" dirty="0" smtClean="0"/>
              <a:t>excellence</a:t>
            </a:r>
          </a:p>
          <a:p>
            <a:pPr marL="170752" lvl="1" indent="0">
              <a:buNone/>
            </a:pPr>
            <a:endParaRPr lang="en-US" i="1" dirty="0"/>
          </a:p>
          <a:p>
            <a:pPr marL="170752" lvl="1" indent="0">
              <a:buNone/>
            </a:pPr>
            <a:r>
              <a:rPr lang="en-US" i="1" dirty="0"/>
              <a:t>Portfolios can be used to help market Stetson</a:t>
            </a:r>
          </a:p>
        </p:txBody>
      </p:sp>
    </p:spTree>
    <p:extLst>
      <p:ext uri="{BB962C8B-B14F-4D97-AF65-F5344CB8AC3E}">
        <p14:creationId xmlns:p14="http://schemas.microsoft.com/office/powerpoint/2010/main" val="25364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Significance of Academics (C-2)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“Study how well our students are learning, use that information</a:t>
            </a:r>
            <a:r>
              <a:rPr lang="en-US" baseline="0" dirty="0" smtClean="0"/>
              <a:t> to help them learn even better.”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- Dr. Beth Paul</a:t>
            </a:r>
            <a:endParaRPr lang="en-US" dirty="0"/>
          </a:p>
          <a:p>
            <a:endParaRPr lang="en-US" baseline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74029" cy="2390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3962400"/>
            <a:ext cx="8610600" cy="2209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0752" lvl="1" indent="0">
              <a:buNone/>
            </a:pPr>
            <a:r>
              <a:rPr lang="en-US" i="1" dirty="0"/>
              <a:t>The scope of portfolios goes beyond the individual class, addresses accomplishments throughout the academic career, providing a more encompassing perspective than a course management system such as </a:t>
            </a:r>
            <a:r>
              <a:rPr lang="en-US" i="1" dirty="0" err="1" smtClean="0"/>
              <a:t>BlackBoard</a:t>
            </a:r>
            <a:endParaRPr lang="en-US" i="1" dirty="0" smtClean="0"/>
          </a:p>
          <a:p>
            <a:pPr marL="170752" lvl="1" indent="0">
              <a:buNone/>
            </a:pPr>
            <a:endParaRPr lang="en-US" i="1" dirty="0"/>
          </a:p>
          <a:p>
            <a:pPr marL="170752" lvl="1" indent="0">
              <a:buNone/>
            </a:pPr>
            <a:r>
              <a:rPr lang="en-US" i="1" dirty="0"/>
              <a:t>Portfolios help provide evidence of institutional effectiveness for accreditation and guide decisions about implementation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1173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718</TotalTime>
  <Words>957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Soho</vt:lpstr>
      <vt:lpstr>Electronic Portfolios and  Stetson University</vt:lpstr>
      <vt:lpstr>Stetson Strategic Map</vt:lpstr>
      <vt:lpstr>Focus Our Innovation (title)</vt:lpstr>
      <vt:lpstr>Cross-Cutting Strategic Priorities (H)</vt:lpstr>
      <vt:lpstr>One Stetson (A-2)</vt:lpstr>
      <vt:lpstr>Attract and Retain Students (B-2)</vt:lpstr>
      <vt:lpstr>Attract and Retain Students (B-2)</vt:lpstr>
      <vt:lpstr>Identify Excellence and Distinctiveness (C-1)</vt:lpstr>
      <vt:lpstr>Assess Significance of Academics (C-2)</vt:lpstr>
      <vt:lpstr>Enhance Faculty Development (C-4)</vt:lpstr>
      <vt:lpstr>Foster Interdisciplinary Opportunities (C-5)</vt:lpstr>
      <vt:lpstr>Develop Culture of Lifelong Relationships (D-1)</vt:lpstr>
      <vt:lpstr>Expand Student Success Program (D-3)</vt:lpstr>
      <vt:lpstr>Create a Database of Student Experiences (DE-4)</vt:lpstr>
      <vt:lpstr>Create a Database of Student Experiences (DE-4)</vt:lpstr>
      <vt:lpstr>Foster Civic and Community Engagement (D-5)</vt:lpstr>
      <vt:lpstr>Leverage Technology – Enhanced Learning (E-5)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Portfolios and  Stetson University</dc:title>
  <dc:creator>Windows User</dc:creator>
  <cp:lastModifiedBy>Eric Hoffman</cp:lastModifiedBy>
  <cp:revision>38</cp:revision>
  <dcterms:created xsi:type="dcterms:W3CDTF">2011-05-25T18:45:10Z</dcterms:created>
  <dcterms:modified xsi:type="dcterms:W3CDTF">2011-10-05T15:34:30Z</dcterms:modified>
</cp:coreProperties>
</file>